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10"/>
  </p:notesMasterIdLst>
  <p:sldIdLst>
    <p:sldId id="257" r:id="rId3"/>
    <p:sldId id="265" r:id="rId4"/>
    <p:sldId id="266" r:id="rId5"/>
    <p:sldId id="262" r:id="rId6"/>
    <p:sldId id="263" r:id="rId7"/>
    <p:sldId id="267" r:id="rId8"/>
    <p:sldId id="264" r:id="rId9"/>
  </p:sldIdLst>
  <p:sldSz cx="9144000" cy="5143500" type="screen16x9"/>
  <p:notesSz cx="6858000" cy="9144000"/>
  <p:embeddedFontLst>
    <p:embeddedFont>
      <p:font typeface="Dosis" panose="020B0604020202020204" charset="0"/>
      <p:regular r:id="rId11"/>
      <p:bold r:id="rId12"/>
    </p:embeddedFont>
    <p:embeddedFont>
      <p:font typeface="Roboto" panose="020B0604020202020204" charset="0"/>
      <p:regular r:id="rId13"/>
      <p:bold r:id="rId14"/>
      <p:italic r:id="rId15"/>
      <p:boldItalic r:id="rId16"/>
    </p:embeddedFont>
    <p:embeddedFont>
      <p:font typeface="Roboto Black" panose="020B0604020202020204" charset="0"/>
      <p:bold r:id="rId17"/>
      <p:boldItalic r:id="rId18"/>
    </p:embeddedFont>
    <p:embeddedFont>
      <p:font typeface="Roboto Thin"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a:solidFill>
                  <a:schemeClr val="lt1"/>
                </a:solidFill>
                <a:latin typeface="Roboto Black"/>
                <a:ea typeface="Roboto Black"/>
                <a:sym typeface="Roboto Black"/>
              </a:rPr>
              <a:t>CoolTShirts.com</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Ruben R</a:t>
            </a:r>
            <a:r>
              <a:rPr lang="en-US" sz="2800" dirty="0" err="1">
                <a:solidFill>
                  <a:srgbClr val="EFEFEF"/>
                </a:solidFill>
                <a:latin typeface="Roboto Thin"/>
                <a:ea typeface="Roboto Thin"/>
                <a:cs typeface="Roboto Thin"/>
                <a:sym typeface="Roboto Thin"/>
              </a:rPr>
              <a:t>odriguez</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June 21, 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A72829-0DD0-48B8-806F-C0EF7E959824}"/>
              </a:ext>
            </a:extLst>
          </p:cNvPr>
          <p:cNvSpPr>
            <a:spLocks noGrp="1"/>
          </p:cNvSpPr>
          <p:nvPr>
            <p:ph type="body" idx="1"/>
          </p:nvPr>
        </p:nvSpPr>
        <p:spPr>
          <a:xfrm>
            <a:off x="311700" y="576236"/>
            <a:ext cx="8520600" cy="4421065"/>
          </a:xfrm>
        </p:spPr>
        <p:txBody>
          <a:bodyPr/>
          <a:lstStyle/>
          <a:p>
            <a:pPr marL="114300" indent="0">
              <a:buNone/>
            </a:pPr>
            <a:r>
              <a:rPr lang="en-US" sz="1400" b="1" dirty="0">
                <a:solidFill>
                  <a:schemeClr val="tx1"/>
                </a:solidFill>
              </a:rPr>
              <a:t>1. How many campaigns and sources does </a:t>
            </a:r>
            <a:r>
              <a:rPr lang="en-US" sz="1400" b="1" dirty="0" err="1">
                <a:solidFill>
                  <a:schemeClr val="tx1"/>
                </a:solidFill>
              </a:rPr>
              <a:t>CoolTShirts</a:t>
            </a:r>
            <a:r>
              <a:rPr lang="en-US" sz="1400" b="1" dirty="0">
                <a:solidFill>
                  <a:schemeClr val="tx1"/>
                </a:solidFill>
              </a:rPr>
              <a:t> use? </a:t>
            </a:r>
          </a:p>
          <a:p>
            <a:pPr marL="114300" indent="0">
              <a:buNone/>
            </a:pPr>
            <a:r>
              <a:rPr lang="en-US" sz="1400" dirty="0"/>
              <a:t>     </a:t>
            </a:r>
          </a:p>
          <a:p>
            <a:pPr marL="114300" indent="0">
              <a:buNone/>
            </a:pPr>
            <a:r>
              <a:rPr lang="en-US" sz="1400" dirty="0"/>
              <a:t>      </a:t>
            </a:r>
            <a:r>
              <a:rPr lang="en-US" sz="1400" dirty="0" err="1"/>
              <a:t>CoolTShirts</a:t>
            </a:r>
            <a:r>
              <a:rPr lang="en-US" sz="1400" dirty="0"/>
              <a:t> has eight active campaigns and 6 active sources.</a:t>
            </a:r>
          </a:p>
          <a:p>
            <a:endParaRPr lang="en-US" sz="1400" dirty="0"/>
          </a:p>
          <a:p>
            <a:pPr marL="114300" indent="0">
              <a:buNone/>
            </a:pPr>
            <a:r>
              <a:rPr lang="en-US" sz="1400" b="1" dirty="0">
                <a:solidFill>
                  <a:schemeClr val="tx1"/>
                </a:solidFill>
              </a:rPr>
              <a:t>1a. Which source is used for each campaign?</a:t>
            </a:r>
          </a:p>
          <a:p>
            <a:pPr marL="996950" lvl="1" indent="-400050">
              <a:buSzPct val="80000"/>
              <a:buFont typeface="+mj-lt"/>
              <a:buAutoNum type="romanLcPeriod"/>
            </a:pPr>
            <a:r>
              <a:rPr lang="en-US" dirty="0" err="1"/>
              <a:t>nytimes</a:t>
            </a:r>
            <a:r>
              <a:rPr lang="en-US" dirty="0"/>
              <a:t> | getting-to-know-cool-</a:t>
            </a:r>
            <a:r>
              <a:rPr lang="en-US" dirty="0" err="1"/>
              <a:t>tshirts</a:t>
            </a:r>
            <a:endParaRPr lang="en-US" dirty="0"/>
          </a:p>
          <a:p>
            <a:pPr marL="996950" lvl="1" indent="-400050">
              <a:buSzPct val="80000"/>
              <a:buFont typeface="+mj-lt"/>
              <a:buAutoNum type="romanLcPeriod"/>
            </a:pPr>
            <a:r>
              <a:rPr lang="en-US" dirty="0"/>
              <a:t>email | weekly-newsletter, </a:t>
            </a:r>
            <a:r>
              <a:rPr lang="en-US" dirty="0" err="1"/>
              <a:t>retargetting</a:t>
            </a:r>
            <a:r>
              <a:rPr lang="en-US" dirty="0"/>
              <a:t>-campaign</a:t>
            </a:r>
          </a:p>
          <a:p>
            <a:pPr marL="996950" lvl="1" indent="-400050">
              <a:buSzPct val="80000"/>
              <a:buFont typeface="+mj-lt"/>
              <a:buAutoNum type="romanLcPeriod"/>
            </a:pPr>
            <a:r>
              <a:rPr lang="en-US" dirty="0" err="1"/>
              <a:t>buzzfeed</a:t>
            </a:r>
            <a:r>
              <a:rPr lang="en-US" dirty="0"/>
              <a:t> | ten-crazy-cool-</a:t>
            </a:r>
            <a:r>
              <a:rPr lang="en-US" dirty="0" err="1"/>
              <a:t>tshirts</a:t>
            </a:r>
            <a:r>
              <a:rPr lang="en-US" dirty="0"/>
              <a:t>-facts	</a:t>
            </a:r>
          </a:p>
          <a:p>
            <a:pPr marL="996950" lvl="1" indent="-400050">
              <a:buSzPct val="80000"/>
              <a:buFont typeface="+mj-lt"/>
              <a:buAutoNum type="romanLcPeriod"/>
            </a:pPr>
            <a:r>
              <a:rPr lang="en-US" dirty="0" err="1"/>
              <a:t>facebook</a:t>
            </a:r>
            <a:r>
              <a:rPr lang="en-US" dirty="0"/>
              <a:t> | </a:t>
            </a:r>
            <a:r>
              <a:rPr lang="en-US" dirty="0" err="1"/>
              <a:t>retargetting</a:t>
            </a:r>
            <a:r>
              <a:rPr lang="en-US" dirty="0"/>
              <a:t>-ad	</a:t>
            </a:r>
          </a:p>
          <a:p>
            <a:pPr marL="996950" lvl="1" indent="-400050">
              <a:buSzPct val="80000"/>
              <a:buFont typeface="+mj-lt"/>
              <a:buAutoNum type="romanLcPeriod"/>
            </a:pPr>
            <a:r>
              <a:rPr lang="en-US" dirty="0"/>
              <a:t>medium | interview-with-cool-</a:t>
            </a:r>
            <a:r>
              <a:rPr lang="en-US" dirty="0" err="1"/>
              <a:t>tshirts</a:t>
            </a:r>
            <a:r>
              <a:rPr lang="en-US" dirty="0"/>
              <a:t>-founder	</a:t>
            </a:r>
          </a:p>
          <a:p>
            <a:pPr marL="996950" lvl="1" indent="-400050">
              <a:buSzPct val="80000"/>
              <a:buFont typeface="+mj-lt"/>
              <a:buAutoNum type="romanLcPeriod"/>
            </a:pPr>
            <a:r>
              <a:rPr lang="en-US" dirty="0"/>
              <a:t>google | paid-search, cool-</a:t>
            </a:r>
            <a:r>
              <a:rPr lang="en-US" dirty="0" err="1"/>
              <a:t>tshirts</a:t>
            </a:r>
            <a:r>
              <a:rPr lang="en-US" dirty="0"/>
              <a:t>-search</a:t>
            </a:r>
          </a:p>
          <a:p>
            <a:pPr lvl="1"/>
            <a:endParaRPr lang="en-US" dirty="0"/>
          </a:p>
        </p:txBody>
      </p:sp>
    </p:spTree>
    <p:extLst>
      <p:ext uri="{BB962C8B-B14F-4D97-AF65-F5344CB8AC3E}">
        <p14:creationId xmlns:p14="http://schemas.microsoft.com/office/powerpoint/2010/main" val="38730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57DA98-ECDA-4010-A867-BC94AC1D9780}"/>
              </a:ext>
            </a:extLst>
          </p:cNvPr>
          <p:cNvSpPr>
            <a:spLocks noGrp="1"/>
          </p:cNvSpPr>
          <p:nvPr>
            <p:ph type="body" idx="1"/>
          </p:nvPr>
        </p:nvSpPr>
        <p:spPr>
          <a:xfrm>
            <a:off x="311700" y="1152475"/>
            <a:ext cx="4260300" cy="3416400"/>
          </a:xfrm>
        </p:spPr>
        <p:txBody>
          <a:bodyPr/>
          <a:lstStyle/>
          <a:p>
            <a:pPr marL="114300" indent="0">
              <a:buNone/>
            </a:pPr>
            <a:r>
              <a:rPr lang="en-US" sz="1400" b="1" dirty="0">
                <a:solidFill>
                  <a:schemeClr val="tx1"/>
                </a:solidFill>
              </a:rPr>
              <a:t>2. What pages are on the </a:t>
            </a:r>
            <a:r>
              <a:rPr lang="en-US" sz="1400" b="1" dirty="0" err="1">
                <a:solidFill>
                  <a:schemeClr val="tx1"/>
                </a:solidFill>
              </a:rPr>
              <a:t>CoolTShirts</a:t>
            </a:r>
            <a:r>
              <a:rPr lang="en-US" sz="1400" b="1" dirty="0">
                <a:solidFill>
                  <a:schemeClr val="tx1"/>
                </a:solidFill>
              </a:rPr>
              <a:t> website?</a:t>
            </a:r>
          </a:p>
          <a:p>
            <a:pPr marL="114300" indent="0">
              <a:buNone/>
            </a:pPr>
            <a:endParaRPr lang="en-US" sz="1400" dirty="0"/>
          </a:p>
          <a:p>
            <a:pPr marL="114300" indent="0">
              <a:buNone/>
            </a:pPr>
            <a:r>
              <a:rPr lang="en-US" sz="1400" dirty="0"/>
              <a:t>1 – landing page</a:t>
            </a:r>
          </a:p>
          <a:p>
            <a:pPr marL="114300" indent="0">
              <a:buNone/>
            </a:pPr>
            <a:r>
              <a:rPr lang="en-US" sz="1400" dirty="0"/>
              <a:t>2 – shopping cart</a:t>
            </a:r>
          </a:p>
          <a:p>
            <a:pPr marL="114300" indent="0">
              <a:buNone/>
            </a:pPr>
            <a:r>
              <a:rPr lang="en-US" sz="1400" dirty="0"/>
              <a:t>3 - checkout</a:t>
            </a:r>
          </a:p>
          <a:p>
            <a:pPr marL="114300" indent="0">
              <a:buNone/>
            </a:pPr>
            <a:r>
              <a:rPr lang="en-US" sz="1400" dirty="0"/>
              <a:t>4 - purchase</a:t>
            </a:r>
          </a:p>
        </p:txBody>
      </p:sp>
      <p:sp>
        <p:nvSpPr>
          <p:cNvPr id="4" name="Text Placeholder 2">
            <a:extLst>
              <a:ext uri="{FF2B5EF4-FFF2-40B4-BE49-F238E27FC236}">
                <a16:creationId xmlns:a16="http://schemas.microsoft.com/office/drawing/2014/main" id="{C0D23665-9521-49E6-9FEB-9F6628E05168}"/>
              </a:ext>
            </a:extLst>
          </p:cNvPr>
          <p:cNvSpPr txBox="1">
            <a:spLocks/>
          </p:cNvSpPr>
          <p:nvPr/>
        </p:nvSpPr>
        <p:spPr>
          <a:xfrm>
            <a:off x="4572000" y="1152475"/>
            <a:ext cx="3926957" cy="3416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400" dirty="0"/>
              <a:t>SELECT DISTINCT </a:t>
            </a:r>
            <a:r>
              <a:rPr lang="en-US" sz="1400" dirty="0" err="1"/>
              <a:t>page_name</a:t>
            </a:r>
            <a:r>
              <a:rPr lang="en-US" sz="1400" dirty="0"/>
              <a:t> </a:t>
            </a:r>
          </a:p>
          <a:p>
            <a:pPr marL="114300" indent="0">
              <a:buNone/>
            </a:pPr>
            <a:r>
              <a:rPr lang="en-US" sz="1400" dirty="0"/>
              <a:t>FROM </a:t>
            </a:r>
            <a:r>
              <a:rPr lang="en-US" sz="1400" dirty="0" err="1"/>
              <a:t>page_visits</a:t>
            </a:r>
            <a:r>
              <a:rPr lang="en-US" sz="1400" dirty="0"/>
              <a:t>;</a:t>
            </a:r>
          </a:p>
        </p:txBody>
      </p:sp>
    </p:spTree>
    <p:extLst>
      <p:ext uri="{BB962C8B-B14F-4D97-AF65-F5344CB8AC3E}">
        <p14:creationId xmlns:p14="http://schemas.microsoft.com/office/powerpoint/2010/main" val="25277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C887D2F-54D9-4480-9AE5-FCAE8338694B}"/>
              </a:ext>
            </a:extLst>
          </p:cNvPr>
          <p:cNvGraphicFramePr>
            <a:graphicFrameLocks noGrp="1"/>
          </p:cNvGraphicFramePr>
          <p:nvPr>
            <p:extLst>
              <p:ext uri="{D42A27DB-BD31-4B8C-83A1-F6EECF244321}">
                <p14:modId xmlns:p14="http://schemas.microsoft.com/office/powerpoint/2010/main" val="1381680926"/>
              </p:ext>
            </p:extLst>
          </p:nvPr>
        </p:nvGraphicFramePr>
        <p:xfrm>
          <a:off x="4722959" y="1201325"/>
          <a:ext cx="4333875" cy="1950720"/>
        </p:xfrm>
        <a:graphic>
          <a:graphicData uri="http://schemas.openxmlformats.org/drawingml/2006/table">
            <a:tbl>
              <a:tblPr/>
              <a:tblGrid>
                <a:gridCol w="1228725">
                  <a:extLst>
                    <a:ext uri="{9D8B030D-6E8A-4147-A177-3AD203B41FA5}">
                      <a16:colId xmlns:a16="http://schemas.microsoft.com/office/drawing/2014/main" val="1781918812"/>
                    </a:ext>
                  </a:extLst>
                </a:gridCol>
                <a:gridCol w="2371725">
                  <a:extLst>
                    <a:ext uri="{9D8B030D-6E8A-4147-A177-3AD203B41FA5}">
                      <a16:colId xmlns:a16="http://schemas.microsoft.com/office/drawing/2014/main" val="4146680642"/>
                    </a:ext>
                  </a:extLst>
                </a:gridCol>
                <a:gridCol w="733425">
                  <a:extLst>
                    <a:ext uri="{9D8B030D-6E8A-4147-A177-3AD203B41FA5}">
                      <a16:colId xmlns:a16="http://schemas.microsoft.com/office/drawing/2014/main" val="2063354406"/>
                    </a:ext>
                  </a:extLst>
                </a:gridCol>
              </a:tblGrid>
              <a:tr h="0">
                <a:tc>
                  <a:txBody>
                    <a:bodyPr/>
                    <a:lstStyle/>
                    <a:p>
                      <a:pPr algn="ctr"/>
                      <a:r>
                        <a:rPr lang="en-US">
                          <a:solidFill>
                            <a:srgbClr val="292929"/>
                          </a:solidFill>
                          <a:effectLst/>
                        </a:rPr>
                        <a:t>ft_attr.utm_source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ft_attr.utm_campaign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COUNT(*)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40762391"/>
                  </a:ext>
                </a:extLst>
              </a:tr>
              <a:tr h="0">
                <a:tc>
                  <a:txBody>
                    <a:bodyPr/>
                    <a:lstStyle/>
                    <a:p>
                      <a:pPr algn="ctr"/>
                      <a:r>
                        <a:rPr lang="en-US">
                          <a:solidFill>
                            <a:srgbClr val="525252"/>
                          </a:solidFill>
                          <a:effectLst/>
                        </a:rPr>
                        <a:t>medium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interview-with-cool-</a:t>
                      </a:r>
                      <a:r>
                        <a:rPr lang="en-US" dirty="0" err="1">
                          <a:solidFill>
                            <a:srgbClr val="525252"/>
                          </a:solidFill>
                          <a:effectLst/>
                        </a:rPr>
                        <a:t>tshirts</a:t>
                      </a:r>
                      <a:r>
                        <a:rPr lang="en-US" dirty="0">
                          <a:solidFill>
                            <a:srgbClr val="525252"/>
                          </a:solidFill>
                          <a:effectLst/>
                        </a:rPr>
                        <a:t>-founder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622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801872748"/>
                  </a:ext>
                </a:extLst>
              </a:tr>
              <a:tr h="0">
                <a:tc>
                  <a:txBody>
                    <a:bodyPr/>
                    <a:lstStyle/>
                    <a:p>
                      <a:pPr algn="ctr"/>
                      <a:r>
                        <a:rPr lang="en-US">
                          <a:solidFill>
                            <a:srgbClr val="525252"/>
                          </a:solidFill>
                          <a:effectLst/>
                        </a:rPr>
                        <a:t>nytimes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getting-to-know-cool-</a:t>
                      </a:r>
                      <a:r>
                        <a:rPr lang="en-US" dirty="0" err="1">
                          <a:solidFill>
                            <a:srgbClr val="525252"/>
                          </a:solidFill>
                          <a:effectLst/>
                        </a:rPr>
                        <a:t>tshirts</a:t>
                      </a:r>
                      <a:endParaRPr lang="en-US" dirty="0">
                        <a:solidFill>
                          <a:srgbClr val="52525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612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686632823"/>
                  </a:ext>
                </a:extLst>
              </a:tr>
              <a:tr h="0">
                <a:tc>
                  <a:txBody>
                    <a:bodyPr/>
                    <a:lstStyle/>
                    <a:p>
                      <a:pPr algn="ctr"/>
                      <a:r>
                        <a:rPr lang="en-US">
                          <a:solidFill>
                            <a:srgbClr val="525252"/>
                          </a:solidFill>
                          <a:effectLst/>
                        </a:rPr>
                        <a:t>buzzfeed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ten-crazy-cool-</a:t>
                      </a:r>
                      <a:r>
                        <a:rPr lang="en-US" dirty="0" err="1">
                          <a:solidFill>
                            <a:srgbClr val="525252"/>
                          </a:solidFill>
                          <a:effectLst/>
                        </a:rPr>
                        <a:t>tshirts</a:t>
                      </a:r>
                      <a:r>
                        <a:rPr lang="en-US" dirty="0">
                          <a:solidFill>
                            <a:srgbClr val="525252"/>
                          </a:solidFill>
                          <a:effectLst/>
                        </a:rPr>
                        <a:t>-facts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576</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837467552"/>
                  </a:ext>
                </a:extLst>
              </a:tr>
              <a:tr h="0">
                <a:tc>
                  <a:txBody>
                    <a:bodyPr/>
                    <a:lstStyle/>
                    <a:p>
                      <a:pPr algn="ctr"/>
                      <a:r>
                        <a:rPr lang="en-US">
                          <a:solidFill>
                            <a:srgbClr val="525252"/>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cool-tshirts-search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169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55994127"/>
                  </a:ext>
                </a:extLst>
              </a:tr>
            </a:tbl>
          </a:graphicData>
        </a:graphic>
      </p:graphicFrame>
      <p:sp>
        <p:nvSpPr>
          <p:cNvPr id="4" name="Rectangle 3">
            <a:extLst>
              <a:ext uri="{FF2B5EF4-FFF2-40B4-BE49-F238E27FC236}">
                <a16:creationId xmlns:a16="http://schemas.microsoft.com/office/drawing/2014/main" id="{CC383BB9-F1AF-4720-88AA-453CA66C9C7E}"/>
              </a:ext>
            </a:extLst>
          </p:cNvPr>
          <p:cNvSpPr/>
          <p:nvPr/>
        </p:nvSpPr>
        <p:spPr>
          <a:xfrm>
            <a:off x="393405" y="1201325"/>
            <a:ext cx="4572000" cy="523220"/>
          </a:xfrm>
          <a:prstGeom prst="rect">
            <a:avLst/>
          </a:prstGeom>
        </p:spPr>
        <p:txBody>
          <a:bodyPr>
            <a:spAutoFit/>
          </a:bodyPr>
          <a:lstStyle/>
          <a:p>
            <a:r>
              <a:rPr lang="en-US" b="1" dirty="0">
                <a:latin typeface="Roboto"/>
                <a:ea typeface="Roboto"/>
                <a:cs typeface="Roboto"/>
                <a:sym typeface="Roboto"/>
              </a:rPr>
              <a:t>3. How many first touches is each campaign responsible for?</a:t>
            </a:r>
            <a:endParaRPr 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95CF49-D046-4901-840A-B6B035095168}"/>
              </a:ext>
            </a:extLst>
          </p:cNvPr>
          <p:cNvSpPr>
            <a:spLocks noGrp="1"/>
          </p:cNvSpPr>
          <p:nvPr>
            <p:ph type="body" idx="1"/>
          </p:nvPr>
        </p:nvSpPr>
        <p:spPr>
          <a:xfrm>
            <a:off x="457199" y="514521"/>
            <a:ext cx="8048848" cy="803916"/>
          </a:xfrm>
        </p:spPr>
        <p:txBody>
          <a:bodyPr/>
          <a:lstStyle/>
          <a:p>
            <a:pPr marL="139700" indent="0">
              <a:buNone/>
            </a:pPr>
            <a:r>
              <a:rPr lang="en-US" b="1" dirty="0">
                <a:solidFill>
                  <a:schemeClr val="tx1"/>
                </a:solidFill>
              </a:rPr>
              <a:t>4. How many last touches is each campaign responsible for?</a:t>
            </a:r>
          </a:p>
        </p:txBody>
      </p:sp>
      <p:graphicFrame>
        <p:nvGraphicFramePr>
          <p:cNvPr id="5" name="Table 4">
            <a:extLst>
              <a:ext uri="{FF2B5EF4-FFF2-40B4-BE49-F238E27FC236}">
                <a16:creationId xmlns:a16="http://schemas.microsoft.com/office/drawing/2014/main" id="{B3CB8B95-936E-4D48-8579-1C417B823D94}"/>
              </a:ext>
            </a:extLst>
          </p:cNvPr>
          <p:cNvGraphicFramePr>
            <a:graphicFrameLocks noGrp="1"/>
          </p:cNvGraphicFramePr>
          <p:nvPr>
            <p:extLst>
              <p:ext uri="{D42A27DB-BD31-4B8C-83A1-F6EECF244321}">
                <p14:modId xmlns:p14="http://schemas.microsoft.com/office/powerpoint/2010/main" val="3530402845"/>
              </p:ext>
            </p:extLst>
          </p:nvPr>
        </p:nvGraphicFramePr>
        <p:xfrm>
          <a:off x="927135" y="1318437"/>
          <a:ext cx="7108975" cy="2743200"/>
        </p:xfrm>
        <a:graphic>
          <a:graphicData uri="http://schemas.openxmlformats.org/drawingml/2006/table">
            <a:tbl>
              <a:tblPr/>
              <a:tblGrid>
                <a:gridCol w="1999888">
                  <a:extLst>
                    <a:ext uri="{9D8B030D-6E8A-4147-A177-3AD203B41FA5}">
                      <a16:colId xmlns:a16="http://schemas.microsoft.com/office/drawing/2014/main" val="297103962"/>
                    </a:ext>
                  </a:extLst>
                </a:gridCol>
                <a:gridCol w="3890406">
                  <a:extLst>
                    <a:ext uri="{9D8B030D-6E8A-4147-A177-3AD203B41FA5}">
                      <a16:colId xmlns:a16="http://schemas.microsoft.com/office/drawing/2014/main" val="1211938801"/>
                    </a:ext>
                  </a:extLst>
                </a:gridCol>
                <a:gridCol w="1218681">
                  <a:extLst>
                    <a:ext uri="{9D8B030D-6E8A-4147-A177-3AD203B41FA5}">
                      <a16:colId xmlns:a16="http://schemas.microsoft.com/office/drawing/2014/main" val="2902687377"/>
                    </a:ext>
                  </a:extLst>
                </a:gridCol>
              </a:tblGrid>
              <a:tr h="282816">
                <a:tc>
                  <a:txBody>
                    <a:bodyPr/>
                    <a:lstStyle/>
                    <a:p>
                      <a:pPr algn="ctr"/>
                      <a:r>
                        <a:rPr lang="en-US">
                          <a:solidFill>
                            <a:srgbClr val="292929"/>
                          </a:solidFill>
                          <a:effectLst/>
                        </a:rPr>
                        <a:t>lt_attr.utm_source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lt_attr.utm_campaign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COUNT(*)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4283054270"/>
                  </a:ext>
                </a:extLst>
              </a:tr>
              <a:tr h="282816">
                <a:tc>
                  <a:txBody>
                    <a:bodyPr/>
                    <a:lstStyle/>
                    <a:p>
                      <a:pPr algn="ctr"/>
                      <a:r>
                        <a:rPr lang="en-US">
                          <a:solidFill>
                            <a:srgbClr val="525252"/>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weekly-newsletter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447</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553800942"/>
                  </a:ext>
                </a:extLst>
              </a:tr>
              <a:tr h="282816">
                <a:tc>
                  <a:txBody>
                    <a:bodyPr/>
                    <a:lstStyle/>
                    <a:p>
                      <a:pPr algn="ctr"/>
                      <a:r>
                        <a:rPr lang="en-US">
                          <a:solidFill>
                            <a:srgbClr val="525252"/>
                          </a:solidFill>
                          <a:effectLst/>
                        </a:rPr>
                        <a:t>facebook</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err="1">
                          <a:solidFill>
                            <a:srgbClr val="525252"/>
                          </a:solidFill>
                          <a:effectLst/>
                        </a:rPr>
                        <a:t>retargetting</a:t>
                      </a:r>
                      <a:r>
                        <a:rPr lang="en-US" dirty="0">
                          <a:solidFill>
                            <a:srgbClr val="525252"/>
                          </a:solidFill>
                          <a:effectLst/>
                        </a:rPr>
                        <a:t>-ad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443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657006012"/>
                  </a:ext>
                </a:extLst>
              </a:tr>
              <a:tr h="282816">
                <a:tc>
                  <a:txBody>
                    <a:bodyPr/>
                    <a:lstStyle/>
                    <a:p>
                      <a:pPr algn="ctr"/>
                      <a:r>
                        <a:rPr lang="en-US">
                          <a:solidFill>
                            <a:srgbClr val="525252"/>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err="1">
                          <a:solidFill>
                            <a:srgbClr val="525252"/>
                          </a:solidFill>
                          <a:effectLst/>
                        </a:rPr>
                        <a:t>retargetting</a:t>
                      </a:r>
                      <a:r>
                        <a:rPr lang="en-US" dirty="0">
                          <a:solidFill>
                            <a:srgbClr val="525252"/>
                          </a:solidFill>
                          <a:effectLst/>
                        </a:rPr>
                        <a:t>-campaign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245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195251546"/>
                  </a:ext>
                </a:extLst>
              </a:tr>
              <a:tr h="282816">
                <a:tc>
                  <a:txBody>
                    <a:bodyPr/>
                    <a:lstStyle/>
                    <a:p>
                      <a:pPr algn="ctr"/>
                      <a:r>
                        <a:rPr lang="en-US" dirty="0" err="1">
                          <a:solidFill>
                            <a:srgbClr val="525252"/>
                          </a:solidFill>
                          <a:effectLst/>
                        </a:rPr>
                        <a:t>nytimes</a:t>
                      </a:r>
                      <a:endParaRPr lang="en-US" dirty="0">
                        <a:solidFill>
                          <a:srgbClr val="52525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getting-to-know-cool-tshirts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232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537992633"/>
                  </a:ext>
                </a:extLst>
              </a:tr>
              <a:tr h="282816">
                <a:tc>
                  <a:txBody>
                    <a:bodyPr/>
                    <a:lstStyle/>
                    <a:p>
                      <a:pPr algn="ctr"/>
                      <a:r>
                        <a:rPr lang="en-US">
                          <a:solidFill>
                            <a:srgbClr val="525252"/>
                          </a:solidFill>
                          <a:effectLst/>
                        </a:rPr>
                        <a:t>buzzfeed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ten-crazy-cool-tshirts-facts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190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801964724"/>
                  </a:ext>
                </a:extLst>
              </a:tr>
              <a:tr h="282816">
                <a:tc>
                  <a:txBody>
                    <a:bodyPr/>
                    <a:lstStyle/>
                    <a:p>
                      <a:pPr algn="ctr"/>
                      <a:r>
                        <a:rPr lang="en-US">
                          <a:solidFill>
                            <a:srgbClr val="525252"/>
                          </a:solidFill>
                          <a:effectLst/>
                        </a:rPr>
                        <a:t>medium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interview-with-cool-tshirts-founder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184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234031433"/>
                  </a:ext>
                </a:extLst>
              </a:tr>
              <a:tr h="282816">
                <a:tc>
                  <a:txBody>
                    <a:bodyPr/>
                    <a:lstStyle/>
                    <a:p>
                      <a:pPr algn="ctr"/>
                      <a:r>
                        <a:rPr lang="en-US">
                          <a:solidFill>
                            <a:srgbClr val="525252"/>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paid-search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178</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994803228"/>
                  </a:ext>
                </a:extLst>
              </a:tr>
              <a:tr h="282816">
                <a:tc>
                  <a:txBody>
                    <a:bodyPr/>
                    <a:lstStyle/>
                    <a:p>
                      <a:pPr algn="ctr"/>
                      <a:r>
                        <a:rPr lang="en-US">
                          <a:solidFill>
                            <a:srgbClr val="525252"/>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cool-tshirts-search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60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614575377"/>
                  </a:ext>
                </a:extLst>
              </a:tr>
            </a:tbl>
          </a:graphicData>
        </a:graphic>
      </p:graphicFrame>
    </p:spTree>
    <p:extLst>
      <p:ext uri="{BB962C8B-B14F-4D97-AF65-F5344CB8AC3E}">
        <p14:creationId xmlns:p14="http://schemas.microsoft.com/office/powerpoint/2010/main" val="27654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724D11-1FF1-403B-8BB0-F3BEAEF611BD}"/>
              </a:ext>
            </a:extLst>
          </p:cNvPr>
          <p:cNvSpPr>
            <a:spLocks noGrp="1"/>
          </p:cNvSpPr>
          <p:nvPr>
            <p:ph type="body" idx="1"/>
          </p:nvPr>
        </p:nvSpPr>
        <p:spPr>
          <a:xfrm>
            <a:off x="184109" y="333769"/>
            <a:ext cx="8520600" cy="781107"/>
          </a:xfrm>
        </p:spPr>
        <p:txBody>
          <a:bodyPr/>
          <a:lstStyle/>
          <a:p>
            <a:pPr marL="114300" indent="0">
              <a:buNone/>
            </a:pPr>
            <a:r>
              <a:rPr lang="en-US" sz="1400" b="1" dirty="0">
                <a:solidFill>
                  <a:schemeClr val="tx1"/>
                </a:solidFill>
              </a:rPr>
              <a:t>5. How many visitors make a purchase?    </a:t>
            </a:r>
          </a:p>
          <a:p>
            <a:pPr marL="114300" indent="0">
              <a:buNone/>
            </a:pPr>
            <a:r>
              <a:rPr lang="en-US" sz="1400" dirty="0"/>
              <a:t>    </a:t>
            </a:r>
          </a:p>
          <a:p>
            <a:pPr marL="114300" indent="0">
              <a:buNone/>
            </a:pPr>
            <a:r>
              <a:rPr lang="en-US" sz="1400" dirty="0"/>
              <a:t>361</a:t>
            </a:r>
          </a:p>
        </p:txBody>
      </p:sp>
      <p:sp>
        <p:nvSpPr>
          <p:cNvPr id="4" name="Title 4">
            <a:extLst>
              <a:ext uri="{FF2B5EF4-FFF2-40B4-BE49-F238E27FC236}">
                <a16:creationId xmlns:a16="http://schemas.microsoft.com/office/drawing/2014/main" id="{CA772EDE-15EA-4FA3-92FC-98B96791FCEC}"/>
              </a:ext>
            </a:extLst>
          </p:cNvPr>
          <p:cNvSpPr>
            <a:spLocks noGrp="1"/>
          </p:cNvSpPr>
          <p:nvPr>
            <p:ph type="title"/>
          </p:nvPr>
        </p:nvSpPr>
        <p:spPr>
          <a:xfrm>
            <a:off x="311700" y="1114876"/>
            <a:ext cx="8520600" cy="703292"/>
          </a:xfrm>
        </p:spPr>
        <p:txBody>
          <a:bodyPr>
            <a:normAutofit/>
          </a:bodyPr>
          <a:lstStyle/>
          <a:p>
            <a:br>
              <a:rPr lang="en-US" sz="1400" dirty="0"/>
            </a:br>
            <a:r>
              <a:rPr lang="en-US" sz="1400" b="1" dirty="0">
                <a:solidFill>
                  <a:schemeClr val="tx1"/>
                </a:solidFill>
              </a:rPr>
              <a:t>6. How many last touches on the purchase page is each campaign responsible for?</a:t>
            </a:r>
          </a:p>
        </p:txBody>
      </p:sp>
      <p:graphicFrame>
        <p:nvGraphicFramePr>
          <p:cNvPr id="5" name="Table 4">
            <a:extLst>
              <a:ext uri="{FF2B5EF4-FFF2-40B4-BE49-F238E27FC236}">
                <a16:creationId xmlns:a16="http://schemas.microsoft.com/office/drawing/2014/main" id="{6637B830-897E-4D16-92E7-1758C37EBFB9}"/>
              </a:ext>
            </a:extLst>
          </p:cNvPr>
          <p:cNvGraphicFramePr>
            <a:graphicFrameLocks noGrp="1"/>
          </p:cNvGraphicFramePr>
          <p:nvPr>
            <p:extLst>
              <p:ext uri="{D42A27DB-BD31-4B8C-83A1-F6EECF244321}">
                <p14:modId xmlns:p14="http://schemas.microsoft.com/office/powerpoint/2010/main" val="3199196787"/>
              </p:ext>
            </p:extLst>
          </p:nvPr>
        </p:nvGraphicFramePr>
        <p:xfrm>
          <a:off x="914400" y="1818168"/>
          <a:ext cx="7060017" cy="2998188"/>
        </p:xfrm>
        <a:graphic>
          <a:graphicData uri="http://schemas.openxmlformats.org/drawingml/2006/table">
            <a:tbl>
              <a:tblPr/>
              <a:tblGrid>
                <a:gridCol w="1986115">
                  <a:extLst>
                    <a:ext uri="{9D8B030D-6E8A-4147-A177-3AD203B41FA5}">
                      <a16:colId xmlns:a16="http://schemas.microsoft.com/office/drawing/2014/main" val="657030847"/>
                    </a:ext>
                  </a:extLst>
                </a:gridCol>
                <a:gridCol w="3863613">
                  <a:extLst>
                    <a:ext uri="{9D8B030D-6E8A-4147-A177-3AD203B41FA5}">
                      <a16:colId xmlns:a16="http://schemas.microsoft.com/office/drawing/2014/main" val="4198587405"/>
                    </a:ext>
                  </a:extLst>
                </a:gridCol>
                <a:gridCol w="1210289">
                  <a:extLst>
                    <a:ext uri="{9D8B030D-6E8A-4147-A177-3AD203B41FA5}">
                      <a16:colId xmlns:a16="http://schemas.microsoft.com/office/drawing/2014/main" val="2434125831"/>
                    </a:ext>
                  </a:extLst>
                </a:gridCol>
              </a:tblGrid>
              <a:tr h="333132">
                <a:tc>
                  <a:txBody>
                    <a:bodyPr/>
                    <a:lstStyle/>
                    <a:p>
                      <a:pPr algn="ctr"/>
                      <a:r>
                        <a:rPr lang="en-US">
                          <a:solidFill>
                            <a:srgbClr val="292929"/>
                          </a:solidFill>
                          <a:effectLst/>
                        </a:rPr>
                        <a:t>lt_attr.utm_source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lt_attr.utm_campaign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COUNT(*)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4184337345"/>
                  </a:ext>
                </a:extLst>
              </a:tr>
              <a:tr h="333132">
                <a:tc>
                  <a:txBody>
                    <a:bodyPr/>
                    <a:lstStyle/>
                    <a:p>
                      <a:pPr algn="ctr"/>
                      <a:r>
                        <a:rPr lang="en-US">
                          <a:solidFill>
                            <a:srgbClr val="525252"/>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weekly-newsletter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115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560392898"/>
                  </a:ext>
                </a:extLst>
              </a:tr>
              <a:tr h="333132">
                <a:tc>
                  <a:txBody>
                    <a:bodyPr/>
                    <a:lstStyle/>
                    <a:p>
                      <a:pPr algn="ctr"/>
                      <a:r>
                        <a:rPr lang="en-US">
                          <a:solidFill>
                            <a:srgbClr val="525252"/>
                          </a:solidFill>
                          <a:effectLst/>
                        </a:rPr>
                        <a:t>facebook</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err="1">
                          <a:solidFill>
                            <a:srgbClr val="525252"/>
                          </a:solidFill>
                          <a:effectLst/>
                        </a:rPr>
                        <a:t>retargetting</a:t>
                      </a:r>
                      <a:r>
                        <a:rPr lang="en-US" dirty="0">
                          <a:solidFill>
                            <a:srgbClr val="525252"/>
                          </a:solidFill>
                          <a:effectLst/>
                        </a:rPr>
                        <a:t>-ad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113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218374860"/>
                  </a:ext>
                </a:extLst>
              </a:tr>
              <a:tr h="333132">
                <a:tc>
                  <a:txBody>
                    <a:bodyPr/>
                    <a:lstStyle/>
                    <a:p>
                      <a:pPr algn="ctr"/>
                      <a:r>
                        <a:rPr lang="en-US">
                          <a:solidFill>
                            <a:srgbClr val="525252"/>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retargetting-campaign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54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184999625"/>
                  </a:ext>
                </a:extLst>
              </a:tr>
              <a:tr h="333132">
                <a:tc>
                  <a:txBody>
                    <a:bodyPr/>
                    <a:lstStyle/>
                    <a:p>
                      <a:pPr algn="ctr"/>
                      <a:r>
                        <a:rPr lang="en-US">
                          <a:solidFill>
                            <a:srgbClr val="525252"/>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paid-search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52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58005096"/>
                  </a:ext>
                </a:extLst>
              </a:tr>
              <a:tr h="333132">
                <a:tc>
                  <a:txBody>
                    <a:bodyPr/>
                    <a:lstStyle/>
                    <a:p>
                      <a:pPr algn="ctr"/>
                      <a:r>
                        <a:rPr lang="en-US" dirty="0" err="1">
                          <a:solidFill>
                            <a:srgbClr val="525252"/>
                          </a:solidFill>
                          <a:effectLst/>
                        </a:rPr>
                        <a:t>buzzfeed</a:t>
                      </a:r>
                      <a:endParaRPr lang="en-US" dirty="0">
                        <a:solidFill>
                          <a:srgbClr val="52525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ten-crazy-cool-tshirts-facts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170253636"/>
                  </a:ext>
                </a:extLst>
              </a:tr>
              <a:tr h="333132">
                <a:tc>
                  <a:txBody>
                    <a:bodyPr/>
                    <a:lstStyle/>
                    <a:p>
                      <a:pPr algn="ctr"/>
                      <a:r>
                        <a:rPr lang="en-US">
                          <a:solidFill>
                            <a:srgbClr val="525252"/>
                          </a:solidFill>
                          <a:effectLst/>
                        </a:rPr>
                        <a:t>nytimes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getting-to-know-cool-tshirts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586255210"/>
                  </a:ext>
                </a:extLst>
              </a:tr>
              <a:tr h="333132">
                <a:tc>
                  <a:txBody>
                    <a:bodyPr/>
                    <a:lstStyle/>
                    <a:p>
                      <a:pPr algn="ctr"/>
                      <a:r>
                        <a:rPr lang="en-US">
                          <a:solidFill>
                            <a:srgbClr val="525252"/>
                          </a:solidFill>
                          <a:effectLst/>
                        </a:rPr>
                        <a:t>medium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interview-with-cool-tshirts-founder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7</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077809346"/>
                  </a:ext>
                </a:extLst>
              </a:tr>
              <a:tr h="333132">
                <a:tc>
                  <a:txBody>
                    <a:bodyPr/>
                    <a:lstStyle/>
                    <a:p>
                      <a:pPr algn="ctr"/>
                      <a:r>
                        <a:rPr lang="en-US">
                          <a:solidFill>
                            <a:srgbClr val="525252"/>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cool-tshirts-search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355653992"/>
                  </a:ext>
                </a:extLst>
              </a:tr>
            </a:tbl>
          </a:graphicData>
        </a:graphic>
      </p:graphicFrame>
    </p:spTree>
    <p:extLst>
      <p:ext uri="{BB962C8B-B14F-4D97-AF65-F5344CB8AC3E}">
        <p14:creationId xmlns:p14="http://schemas.microsoft.com/office/powerpoint/2010/main" val="172529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94DE43-193D-4B9E-B7B2-73AF66D06B7C}"/>
              </a:ext>
            </a:extLst>
          </p:cNvPr>
          <p:cNvSpPr>
            <a:spLocks noGrp="1"/>
          </p:cNvSpPr>
          <p:nvPr>
            <p:ph type="title"/>
          </p:nvPr>
        </p:nvSpPr>
        <p:spPr>
          <a:xfrm>
            <a:off x="311699" y="555600"/>
            <a:ext cx="3983853" cy="755700"/>
          </a:xfrm>
        </p:spPr>
        <p:txBody>
          <a:bodyPr/>
          <a:lstStyle/>
          <a:p>
            <a:r>
              <a:rPr lang="en-US" sz="1400" b="1" dirty="0" err="1"/>
              <a:t>CoolTShirts</a:t>
            </a:r>
            <a:r>
              <a:rPr lang="en-US" sz="1400" b="1" dirty="0"/>
              <a:t> can re-invest in 5 campaigns. Which should they pick and why?</a:t>
            </a:r>
            <a:br>
              <a:rPr lang="en-US" dirty="0"/>
            </a:br>
            <a:endParaRPr lang="en-US" dirty="0"/>
          </a:p>
        </p:txBody>
      </p:sp>
      <p:sp>
        <p:nvSpPr>
          <p:cNvPr id="8" name="Text Placeholder 7">
            <a:extLst>
              <a:ext uri="{FF2B5EF4-FFF2-40B4-BE49-F238E27FC236}">
                <a16:creationId xmlns:a16="http://schemas.microsoft.com/office/drawing/2014/main" id="{6F132270-D1A3-4156-9D97-5E97922B7B3C}"/>
              </a:ext>
            </a:extLst>
          </p:cNvPr>
          <p:cNvSpPr>
            <a:spLocks noGrp="1"/>
          </p:cNvSpPr>
          <p:nvPr>
            <p:ph type="body" idx="1"/>
          </p:nvPr>
        </p:nvSpPr>
        <p:spPr>
          <a:xfrm>
            <a:off x="311699" y="1052623"/>
            <a:ext cx="7556393" cy="3516377"/>
          </a:xfrm>
        </p:spPr>
        <p:txBody>
          <a:bodyPr/>
          <a:lstStyle/>
          <a:p>
            <a:pPr marL="152400" indent="0">
              <a:buNone/>
            </a:pPr>
            <a:r>
              <a:rPr lang="en-US" dirty="0">
                <a:solidFill>
                  <a:srgbClr val="525252"/>
                </a:solidFill>
              </a:rPr>
              <a:t>In order to maximize the budget efficiently, discovery of the users journey was most influential under each of the following campaigns. As seen in the previous slides, these five campaigns have the most touches overall. </a:t>
            </a:r>
          </a:p>
          <a:p>
            <a:pPr marL="152400" indent="0">
              <a:buNone/>
            </a:pPr>
            <a:endParaRPr lang="en-US" dirty="0">
              <a:solidFill>
                <a:srgbClr val="525252"/>
              </a:solidFill>
            </a:endParaRPr>
          </a:p>
          <a:p>
            <a:pPr marL="152400" indent="0">
              <a:buNone/>
            </a:pPr>
            <a:endParaRPr lang="en-US" dirty="0">
              <a:solidFill>
                <a:srgbClr val="525252"/>
              </a:solidFill>
            </a:endParaRPr>
          </a:p>
          <a:p>
            <a:pPr marL="438150" indent="-285750">
              <a:buFont typeface="+mj-lt"/>
              <a:buAutoNum type="romanLcPeriod"/>
            </a:pPr>
            <a:r>
              <a:rPr lang="en-US" dirty="0">
                <a:solidFill>
                  <a:srgbClr val="525252"/>
                </a:solidFill>
              </a:rPr>
              <a:t>interview-with-cool-</a:t>
            </a:r>
            <a:r>
              <a:rPr lang="en-US" dirty="0" err="1">
                <a:solidFill>
                  <a:srgbClr val="525252"/>
                </a:solidFill>
              </a:rPr>
              <a:t>tshirts</a:t>
            </a:r>
            <a:r>
              <a:rPr lang="en-US" dirty="0">
                <a:solidFill>
                  <a:srgbClr val="525252"/>
                </a:solidFill>
              </a:rPr>
              <a:t>-founder</a:t>
            </a:r>
          </a:p>
          <a:p>
            <a:pPr marL="438150" indent="-285750">
              <a:buFont typeface="+mj-lt"/>
              <a:buAutoNum type="romanLcPeriod"/>
            </a:pPr>
            <a:r>
              <a:rPr lang="en-US" dirty="0">
                <a:solidFill>
                  <a:srgbClr val="525252"/>
                </a:solidFill>
              </a:rPr>
              <a:t>getting-to-know-cool-</a:t>
            </a:r>
            <a:r>
              <a:rPr lang="en-US" dirty="0" err="1">
                <a:solidFill>
                  <a:srgbClr val="525252"/>
                </a:solidFill>
              </a:rPr>
              <a:t>tshirts</a:t>
            </a:r>
            <a:endParaRPr lang="en-US" dirty="0">
              <a:solidFill>
                <a:srgbClr val="525252"/>
              </a:solidFill>
            </a:endParaRPr>
          </a:p>
          <a:p>
            <a:pPr marL="438150" indent="-285750">
              <a:buFont typeface="+mj-lt"/>
              <a:buAutoNum type="romanLcPeriod"/>
            </a:pPr>
            <a:r>
              <a:rPr lang="en-US" dirty="0">
                <a:solidFill>
                  <a:srgbClr val="525252"/>
                </a:solidFill>
              </a:rPr>
              <a:t>ten-crazy-cool-</a:t>
            </a:r>
            <a:r>
              <a:rPr lang="en-US" dirty="0" err="1">
                <a:solidFill>
                  <a:srgbClr val="525252"/>
                </a:solidFill>
              </a:rPr>
              <a:t>tshirts</a:t>
            </a:r>
            <a:r>
              <a:rPr lang="en-US" dirty="0">
                <a:solidFill>
                  <a:srgbClr val="525252"/>
                </a:solidFill>
              </a:rPr>
              <a:t>-facts</a:t>
            </a:r>
          </a:p>
          <a:p>
            <a:pPr marL="438150" indent="-285750">
              <a:buFont typeface="+mj-lt"/>
              <a:buAutoNum type="romanLcPeriod"/>
            </a:pPr>
            <a:r>
              <a:rPr lang="en-US" dirty="0">
                <a:solidFill>
                  <a:srgbClr val="525252"/>
                </a:solidFill>
              </a:rPr>
              <a:t>weekly-newsletter</a:t>
            </a:r>
          </a:p>
          <a:p>
            <a:pPr marL="438150" indent="-285750">
              <a:buFont typeface="+mj-lt"/>
              <a:buAutoNum type="romanLcPeriod"/>
            </a:pPr>
            <a:r>
              <a:rPr lang="en-US" dirty="0" err="1">
                <a:solidFill>
                  <a:srgbClr val="525252"/>
                </a:solidFill>
              </a:rPr>
              <a:t>retargetting</a:t>
            </a:r>
            <a:r>
              <a:rPr lang="en-US" dirty="0">
                <a:solidFill>
                  <a:srgbClr val="525252"/>
                </a:solidFill>
              </a:rPr>
              <a:t>-ad</a:t>
            </a:r>
          </a:p>
          <a:p>
            <a:pPr marL="152400" indent="0">
              <a:buNone/>
            </a:pPr>
            <a:endParaRPr lang="en-US" dirty="0"/>
          </a:p>
        </p:txBody>
      </p:sp>
    </p:spTree>
    <p:extLst>
      <p:ext uri="{BB962C8B-B14F-4D97-AF65-F5344CB8AC3E}">
        <p14:creationId xmlns:p14="http://schemas.microsoft.com/office/powerpoint/2010/main" val="2027759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20197</TotalTime>
  <Words>293</Words>
  <Application>Microsoft Office PowerPoint</Application>
  <PresentationFormat>On-screen Show (16:9)</PresentationFormat>
  <Paragraphs>107</Paragraphs>
  <Slides>7</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Roboto Thin</vt:lpstr>
      <vt:lpstr>Roboto</vt:lpstr>
      <vt:lpstr>Arial</vt:lpstr>
      <vt:lpstr>Dosis</vt:lpstr>
      <vt:lpstr>Roboto Black</vt:lpstr>
      <vt:lpstr>Simple Light</vt:lpstr>
      <vt:lpstr>Simple Light</vt:lpstr>
      <vt:lpstr>PowerPoint Presentation</vt:lpstr>
      <vt:lpstr>PowerPoint Presentation</vt:lpstr>
      <vt:lpstr>PowerPoint Presentation</vt:lpstr>
      <vt:lpstr>PowerPoint Presentation</vt:lpstr>
      <vt:lpstr>PowerPoint Presentation</vt:lpstr>
      <vt:lpstr> 6. How many last touches on the purchase page is each campaign responsible for?</vt:lpstr>
      <vt:lpstr>CoolTShirts can re-invest in 5 campaigns. Which should they pick and why?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rod_gang</dc:creator>
  <cp:lastModifiedBy>Mariaelena Rodriguez</cp:lastModifiedBy>
  <cp:revision>11</cp:revision>
  <dcterms:modified xsi:type="dcterms:W3CDTF">2018-06-22T04:52:43Z</dcterms:modified>
</cp:coreProperties>
</file>